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gHR/OKV7TMkBDSPsoRogeobSUR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f88ff0e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ef88ff0e4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4ee9959b9_0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8" name="Google Shape;258;g1e4ee9959b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e4ee9959b9_0_43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4ee9959b9_0_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0" name="Google Shape;150;g1e4ee9959b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e4ee9959b9_0_40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4ee9959b9_0_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9" name="Google Shape;159;g1e4ee9959b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e4ee9959b9_0_4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e4ee9959b9_0_369"/>
          <p:cNvSpPr/>
          <p:nvPr/>
        </p:nvSpPr>
        <p:spPr>
          <a:xfrm flipH="1">
            <a:off x="5569200" y="3778767"/>
            <a:ext cx="3574800" cy="3079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1e4ee9959b9_0_369"/>
          <p:cNvGrpSpPr/>
          <p:nvPr/>
        </p:nvGrpSpPr>
        <p:grpSpPr>
          <a:xfrm>
            <a:off x="5959223" y="5492768"/>
            <a:ext cx="2520951" cy="1365553"/>
            <a:chOff x="6917201" y="0"/>
            <a:chExt cx="2227776" cy="863400"/>
          </a:xfrm>
        </p:grpSpPr>
        <p:sp>
          <p:nvSpPr>
            <p:cNvPr id="16" name="Google Shape;16;g1e4ee9959b9_0_36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1e4ee9959b9_0_36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1e4ee9959b9_0_36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g1e4ee9959b9_0_369"/>
          <p:cNvGrpSpPr/>
          <p:nvPr/>
        </p:nvGrpSpPr>
        <p:grpSpPr>
          <a:xfrm>
            <a:off x="199151" y="3"/>
            <a:ext cx="2795413" cy="1444382"/>
            <a:chOff x="6917201" y="0"/>
            <a:chExt cx="2227776" cy="863400"/>
          </a:xfrm>
        </p:grpSpPr>
        <p:sp>
          <p:nvSpPr>
            <p:cNvPr id="20" name="Google Shape;20;g1e4ee9959b9_0_36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1e4ee9959b9_0_36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1e4ee9959b9_0_36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g1e4ee9959b9_0_369"/>
          <p:cNvSpPr txBox="1"/>
          <p:nvPr>
            <p:ph hasCustomPrompt="1" type="title"/>
          </p:nvPr>
        </p:nvSpPr>
        <p:spPr>
          <a:xfrm>
            <a:off x="1385850" y="1845133"/>
            <a:ext cx="63723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g1e4ee9959b9_0_369"/>
          <p:cNvSpPr txBox="1"/>
          <p:nvPr>
            <p:ph idx="1" type="body"/>
          </p:nvPr>
        </p:nvSpPr>
        <p:spPr>
          <a:xfrm>
            <a:off x="1385850" y="3818467"/>
            <a:ext cx="63723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g1e4ee9959b9_0_369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4ee9959b9_0_297"/>
          <p:cNvSpPr/>
          <p:nvPr/>
        </p:nvSpPr>
        <p:spPr>
          <a:xfrm flipH="1">
            <a:off x="4757100" y="3079200"/>
            <a:ext cx="4386900" cy="37788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g1e4ee9959b9_0_297"/>
          <p:cNvGrpSpPr/>
          <p:nvPr/>
        </p:nvGrpSpPr>
        <p:grpSpPr>
          <a:xfrm>
            <a:off x="5594191" y="5281486"/>
            <a:ext cx="2910144" cy="1576482"/>
            <a:chOff x="6917201" y="0"/>
            <a:chExt cx="2227776" cy="863400"/>
          </a:xfrm>
        </p:grpSpPr>
        <p:sp>
          <p:nvSpPr>
            <p:cNvPr id="112" name="Google Shape;112;g1e4ee9959b9_0_2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1e4ee9959b9_0_2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1e4ee9959b9_0_2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g1e4ee9959b9_0_297"/>
          <p:cNvGrpSpPr/>
          <p:nvPr/>
        </p:nvGrpSpPr>
        <p:grpSpPr>
          <a:xfrm>
            <a:off x="199151" y="3"/>
            <a:ext cx="2795413" cy="1444382"/>
            <a:chOff x="6917201" y="0"/>
            <a:chExt cx="2227776" cy="863400"/>
          </a:xfrm>
        </p:grpSpPr>
        <p:sp>
          <p:nvSpPr>
            <p:cNvPr id="116" name="Google Shape;116;g1e4ee9959b9_0_2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1e4ee9959b9_0_2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1e4ee9959b9_0_2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g1e4ee9959b9_0_297"/>
          <p:cNvSpPr txBox="1"/>
          <p:nvPr>
            <p:ph type="title"/>
          </p:nvPr>
        </p:nvSpPr>
        <p:spPr>
          <a:xfrm>
            <a:off x="1888684" y="2328133"/>
            <a:ext cx="53775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g1e4ee9959b9_0_297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4ee9959b9_0_324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e4ee9959b9_0_324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e4ee9959b9_0_324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1e4ee9959b9_0_324"/>
          <p:cNvSpPr txBox="1"/>
          <p:nvPr>
            <p:ph type="title"/>
          </p:nvPr>
        </p:nvSpPr>
        <p:spPr>
          <a:xfrm>
            <a:off x="819150" y="1127467"/>
            <a:ext cx="7505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g1e4ee9959b9_0_324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4ee9959b9_0_330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1e4ee9959b9_0_330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e4ee9959b9_0_330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e4ee9959b9_0_330"/>
          <p:cNvSpPr txBox="1"/>
          <p:nvPr>
            <p:ph type="title"/>
          </p:nvPr>
        </p:nvSpPr>
        <p:spPr>
          <a:xfrm>
            <a:off x="819150" y="1127467"/>
            <a:ext cx="37092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g1e4ee9959b9_0_330"/>
          <p:cNvSpPr txBox="1"/>
          <p:nvPr>
            <p:ph idx="1" type="body"/>
          </p:nvPr>
        </p:nvSpPr>
        <p:spPr>
          <a:xfrm>
            <a:off x="830700" y="3092067"/>
            <a:ext cx="37092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g1e4ee9959b9_0_330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4ee9959b9_0_363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e4ee9959b9_0_363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e4ee9959b9_0_363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e4ee9959b9_0_363"/>
          <p:cNvSpPr txBox="1"/>
          <p:nvPr>
            <p:ph idx="1" type="body"/>
          </p:nvPr>
        </p:nvSpPr>
        <p:spPr>
          <a:xfrm>
            <a:off x="328025" y="5551333"/>
            <a:ext cx="74151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9" name="Google Shape;139;g1e4ee9959b9_0_363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e4ee9959b9_0_316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e4ee9959b9_0_316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1e4ee9959b9_0_316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1e4ee9959b9_0_316"/>
          <p:cNvSpPr txBox="1"/>
          <p:nvPr>
            <p:ph type="title"/>
          </p:nvPr>
        </p:nvSpPr>
        <p:spPr>
          <a:xfrm>
            <a:off x="819150" y="1127467"/>
            <a:ext cx="7505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g1e4ee9959b9_0_316"/>
          <p:cNvSpPr txBox="1"/>
          <p:nvPr>
            <p:ph idx="1" type="body"/>
          </p:nvPr>
        </p:nvSpPr>
        <p:spPr>
          <a:xfrm>
            <a:off x="819150" y="2654300"/>
            <a:ext cx="36861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g1e4ee9959b9_0_316"/>
          <p:cNvSpPr txBox="1"/>
          <p:nvPr>
            <p:ph idx="2" type="body"/>
          </p:nvPr>
        </p:nvSpPr>
        <p:spPr>
          <a:xfrm>
            <a:off x="4638675" y="2654300"/>
            <a:ext cx="36861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g1e4ee9959b9_0_316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e4ee9959b9_0_337"/>
          <p:cNvSpPr/>
          <p:nvPr/>
        </p:nvSpPr>
        <p:spPr>
          <a:xfrm>
            <a:off x="0" y="3764192"/>
            <a:ext cx="7369200" cy="3089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1e4ee9959b9_0_337"/>
          <p:cNvSpPr/>
          <p:nvPr/>
        </p:nvSpPr>
        <p:spPr>
          <a:xfrm flipH="1">
            <a:off x="3583210" y="2072150"/>
            <a:ext cx="5560500" cy="4785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g1e4ee9959b9_0_337"/>
          <p:cNvGrpSpPr/>
          <p:nvPr/>
        </p:nvGrpSpPr>
        <p:grpSpPr>
          <a:xfrm>
            <a:off x="255991" y="-12"/>
            <a:ext cx="2251347" cy="1391229"/>
            <a:chOff x="3961956" y="4383950"/>
            <a:chExt cx="1160548" cy="548700"/>
          </a:xfrm>
        </p:grpSpPr>
        <p:sp>
          <p:nvSpPr>
            <p:cNvPr id="38" name="Google Shape;38;g1e4ee9959b9_0_337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1e4ee9959b9_0_337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1e4ee9959b9_0_337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g1e4ee9959b9_0_337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g1e4ee9959b9_0_337"/>
          <p:cNvGrpSpPr/>
          <p:nvPr/>
        </p:nvGrpSpPr>
        <p:grpSpPr>
          <a:xfrm>
            <a:off x="34934" y="6029501"/>
            <a:ext cx="1593305" cy="822734"/>
            <a:chOff x="6917201" y="0"/>
            <a:chExt cx="2227776" cy="863400"/>
          </a:xfrm>
        </p:grpSpPr>
        <p:sp>
          <p:nvSpPr>
            <p:cNvPr id="43" name="Google Shape;43;g1e4ee9959b9_0_33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1e4ee9959b9_0_33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1e4ee9959b9_0_33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g1e4ee9959b9_0_337"/>
          <p:cNvGrpSpPr/>
          <p:nvPr/>
        </p:nvGrpSpPr>
        <p:grpSpPr>
          <a:xfrm>
            <a:off x="5886355" y="1657"/>
            <a:ext cx="3257454" cy="1681990"/>
            <a:chOff x="6917201" y="0"/>
            <a:chExt cx="2227776" cy="863400"/>
          </a:xfrm>
        </p:grpSpPr>
        <p:sp>
          <p:nvSpPr>
            <p:cNvPr id="47" name="Google Shape;47;g1e4ee9959b9_0_33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1e4ee9959b9_0_33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g1e4ee9959b9_0_33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g1e4ee9959b9_0_337"/>
          <p:cNvSpPr txBox="1"/>
          <p:nvPr>
            <p:ph type="title"/>
          </p:nvPr>
        </p:nvSpPr>
        <p:spPr>
          <a:xfrm>
            <a:off x="1393929" y="1734861"/>
            <a:ext cx="63669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1" name="Google Shape;51;g1e4ee9959b9_0_337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4ee9959b9_0_384"/>
          <p:cNvSpPr txBox="1"/>
          <p:nvPr>
            <p:ph type="title"/>
          </p:nvPr>
        </p:nvSpPr>
        <p:spPr>
          <a:xfrm>
            <a:off x="609600" y="609600"/>
            <a:ext cx="63483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g1e4ee9959b9_0_384"/>
          <p:cNvSpPr txBox="1"/>
          <p:nvPr>
            <p:ph idx="1" type="body"/>
          </p:nvPr>
        </p:nvSpPr>
        <p:spPr>
          <a:xfrm>
            <a:off x="609600" y="2160587"/>
            <a:ext cx="63483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Google Shape;55;g1e4ee9959b9_0_384"/>
          <p:cNvSpPr txBox="1"/>
          <p:nvPr>
            <p:ph idx="10" type="dt"/>
          </p:nvPr>
        </p:nvSpPr>
        <p:spPr>
          <a:xfrm>
            <a:off x="5405437" y="6042025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1e4ee9959b9_0_384"/>
          <p:cNvSpPr txBox="1"/>
          <p:nvPr>
            <p:ph idx="11" type="ftr"/>
          </p:nvPr>
        </p:nvSpPr>
        <p:spPr>
          <a:xfrm>
            <a:off x="609600" y="6042025"/>
            <a:ext cx="462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1e4ee9959b9_0_384"/>
          <p:cNvSpPr txBox="1"/>
          <p:nvPr>
            <p:ph idx="12" type="sldNum"/>
          </p:nvPr>
        </p:nvSpPr>
        <p:spPr>
          <a:xfrm>
            <a:off x="6445250" y="6042025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4ee9959b9_0_355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1e4ee9959b9_0_355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1e4ee9959b9_0_355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1e4ee9959b9_0_355"/>
          <p:cNvSpPr txBox="1"/>
          <p:nvPr>
            <p:ph type="title"/>
          </p:nvPr>
        </p:nvSpPr>
        <p:spPr>
          <a:xfrm>
            <a:off x="819150" y="1127467"/>
            <a:ext cx="64242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g1e4ee9959b9_0_355"/>
          <p:cNvSpPr txBox="1"/>
          <p:nvPr>
            <p:ph idx="1" type="subTitle"/>
          </p:nvPr>
        </p:nvSpPr>
        <p:spPr>
          <a:xfrm>
            <a:off x="819150" y="2067600"/>
            <a:ext cx="5859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1e4ee9959b9_0_355"/>
          <p:cNvSpPr txBox="1"/>
          <p:nvPr>
            <p:ph idx="2" type="body"/>
          </p:nvPr>
        </p:nvSpPr>
        <p:spPr>
          <a:xfrm>
            <a:off x="819150" y="3289400"/>
            <a:ext cx="5859900" cy="27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g1e4ee9959b9_0_355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4ee9959b9_0_382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4ee9959b9_0_309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e4ee9959b9_0_309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e4ee9959b9_0_309"/>
          <p:cNvSpPr/>
          <p:nvPr/>
        </p:nvSpPr>
        <p:spPr>
          <a:xfrm>
            <a:off x="20322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e4ee9959b9_0_309"/>
          <p:cNvSpPr txBox="1"/>
          <p:nvPr>
            <p:ph type="title"/>
          </p:nvPr>
        </p:nvSpPr>
        <p:spPr>
          <a:xfrm>
            <a:off x="819150" y="1127467"/>
            <a:ext cx="7505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g1e4ee9959b9_0_309"/>
          <p:cNvSpPr txBox="1"/>
          <p:nvPr>
            <p:ph idx="1" type="body"/>
          </p:nvPr>
        </p:nvSpPr>
        <p:spPr>
          <a:xfrm>
            <a:off x="819150" y="2654300"/>
            <a:ext cx="75057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g1e4ee9959b9_0_309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4ee9959b9_0_390"/>
          <p:cNvSpPr txBox="1"/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g1e4ee9959b9_0_390"/>
          <p:cNvSpPr txBox="1"/>
          <p:nvPr>
            <p:ph idx="1" type="body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8" name="Google Shape;78;g1e4ee9959b9_0_390"/>
          <p:cNvSpPr txBox="1"/>
          <p:nvPr>
            <p:ph idx="10" type="dt"/>
          </p:nvPr>
        </p:nvSpPr>
        <p:spPr>
          <a:xfrm>
            <a:off x="5405437" y="6042025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1e4ee9959b9_0_390"/>
          <p:cNvSpPr txBox="1"/>
          <p:nvPr>
            <p:ph idx="11" type="ftr"/>
          </p:nvPr>
        </p:nvSpPr>
        <p:spPr>
          <a:xfrm>
            <a:off x="609600" y="6042025"/>
            <a:ext cx="462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1e4ee9959b9_0_390"/>
          <p:cNvSpPr txBox="1"/>
          <p:nvPr>
            <p:ph idx="12" type="sldNum"/>
          </p:nvPr>
        </p:nvSpPr>
        <p:spPr>
          <a:xfrm>
            <a:off x="6445250" y="6042025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4ee9959b9_0_269"/>
          <p:cNvSpPr/>
          <p:nvPr/>
        </p:nvSpPr>
        <p:spPr>
          <a:xfrm>
            <a:off x="31" y="3766000"/>
            <a:ext cx="73704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1e4ee9959b9_0_269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e4ee9959b9_0_269"/>
          <p:cNvSpPr/>
          <p:nvPr/>
        </p:nvSpPr>
        <p:spPr>
          <a:xfrm rot="10800000">
            <a:off x="5058905" y="-100"/>
            <a:ext cx="40851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e4ee9959b9_0_269"/>
          <p:cNvSpPr/>
          <p:nvPr/>
        </p:nvSpPr>
        <p:spPr>
          <a:xfrm>
            <a:off x="203275" y="275000"/>
            <a:ext cx="87375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g1e4ee9959b9_0_269"/>
          <p:cNvGrpSpPr/>
          <p:nvPr/>
        </p:nvGrpSpPr>
        <p:grpSpPr>
          <a:xfrm>
            <a:off x="255200" y="790"/>
            <a:ext cx="2250363" cy="1392365"/>
            <a:chOff x="255200" y="592"/>
            <a:chExt cx="2250363" cy="1044300"/>
          </a:xfrm>
        </p:grpSpPr>
        <p:sp>
          <p:nvSpPr>
            <p:cNvPr id="87" name="Google Shape;87;g1e4ee9959b9_0_269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1e4ee9959b9_0_269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1e4ee9959b9_0_269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g1e4ee9959b9_0_269"/>
          <p:cNvGrpSpPr/>
          <p:nvPr/>
        </p:nvGrpSpPr>
        <p:grpSpPr>
          <a:xfrm>
            <a:off x="905395" y="790"/>
            <a:ext cx="2250363" cy="1392365"/>
            <a:chOff x="905395" y="592"/>
            <a:chExt cx="2250363" cy="1044300"/>
          </a:xfrm>
        </p:grpSpPr>
        <p:sp>
          <p:nvSpPr>
            <p:cNvPr id="91" name="Google Shape;91;g1e4ee9959b9_0_26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1e4ee9959b9_0_269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1e4ee9959b9_0_269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g1e4ee9959b9_0_269"/>
          <p:cNvGrpSpPr/>
          <p:nvPr/>
        </p:nvGrpSpPr>
        <p:grpSpPr>
          <a:xfrm>
            <a:off x="7057470" y="6784"/>
            <a:ext cx="1851282" cy="1002839"/>
            <a:chOff x="6917201" y="0"/>
            <a:chExt cx="2227776" cy="863400"/>
          </a:xfrm>
        </p:grpSpPr>
        <p:sp>
          <p:nvSpPr>
            <p:cNvPr id="95" name="Google Shape;95;g1e4ee9959b9_0_26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1e4ee9959b9_0_26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1e4ee9959b9_0_26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g1e4ee9959b9_0_269"/>
          <p:cNvGrpSpPr/>
          <p:nvPr/>
        </p:nvGrpSpPr>
        <p:grpSpPr>
          <a:xfrm>
            <a:off x="6553032" y="5623802"/>
            <a:ext cx="2389067" cy="1234317"/>
            <a:chOff x="6917201" y="0"/>
            <a:chExt cx="2227776" cy="863400"/>
          </a:xfrm>
        </p:grpSpPr>
        <p:sp>
          <p:nvSpPr>
            <p:cNvPr id="99" name="Google Shape;99;g1e4ee9959b9_0_26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1e4ee9959b9_0_26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1e4ee9959b9_0_26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g1e4ee9959b9_0_269"/>
          <p:cNvGrpSpPr/>
          <p:nvPr/>
        </p:nvGrpSpPr>
        <p:grpSpPr>
          <a:xfrm>
            <a:off x="199151" y="5407536"/>
            <a:ext cx="2795413" cy="1444382"/>
            <a:chOff x="6917201" y="0"/>
            <a:chExt cx="2227776" cy="863400"/>
          </a:xfrm>
        </p:grpSpPr>
        <p:sp>
          <p:nvSpPr>
            <p:cNvPr id="103" name="Google Shape;103;g1e4ee9959b9_0_269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1e4ee9959b9_0_269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1e4ee9959b9_0_26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1e4ee9959b9_0_269"/>
          <p:cNvSpPr txBox="1"/>
          <p:nvPr>
            <p:ph type="ctrTitle"/>
          </p:nvPr>
        </p:nvSpPr>
        <p:spPr>
          <a:xfrm>
            <a:off x="1858703" y="2430444"/>
            <a:ext cx="5361300" cy="19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07" name="Google Shape;107;g1e4ee9959b9_0_269"/>
          <p:cNvSpPr txBox="1"/>
          <p:nvPr>
            <p:ph idx="1" type="subTitle"/>
          </p:nvPr>
        </p:nvSpPr>
        <p:spPr>
          <a:xfrm>
            <a:off x="1858700" y="4550878"/>
            <a:ext cx="53613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g1e4ee9959b9_0_269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e4ee9959b9_0_2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" name="Google Shape;11;g1e4ee9959b9_0_265"/>
          <p:cNvSpPr txBox="1"/>
          <p:nvPr>
            <p:ph idx="1" type="body"/>
          </p:nvPr>
        </p:nvSpPr>
        <p:spPr>
          <a:xfrm>
            <a:off x="311700" y="1536633"/>
            <a:ext cx="85206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g1e4ee9959b9_0_265"/>
          <p:cNvSpPr txBox="1"/>
          <p:nvPr>
            <p:ph idx="12" type="sldNum"/>
          </p:nvPr>
        </p:nvSpPr>
        <p:spPr>
          <a:xfrm>
            <a:off x="8390734" y="605822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hci.stanford.edu/bd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9" Type="http://schemas.openxmlformats.org/officeDocument/2006/relationships/image" Target="../media/image12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yY96hTb8WgI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title"/>
          </p:nvPr>
        </p:nvSpPr>
        <p:spPr>
          <a:xfrm>
            <a:off x="1385850" y="1845133"/>
            <a:ext cx="63723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 y diseño </a:t>
            </a:r>
            <a:b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 sistemas 2</a:t>
            </a:r>
            <a:endParaRPr/>
          </a:p>
        </p:txBody>
      </p:sp>
      <p:sp>
        <p:nvSpPr>
          <p:cNvPr id="145" name="Google Shape;145;p1"/>
          <p:cNvSpPr txBox="1"/>
          <p:nvPr>
            <p:ph idx="1" type="body"/>
          </p:nvPr>
        </p:nvSpPr>
        <p:spPr>
          <a:xfrm>
            <a:off x="1385850" y="3818467"/>
            <a:ext cx="63723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"/>
              <a:buFont typeface="Noto Sans Symbols"/>
              <a:buNone/>
            </a:pPr>
            <a:r>
              <a:t/>
            </a:r>
            <a:endParaRPr b="0" i="0" sz="6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"/>
              <a:buFont typeface="Noto Sans Symbols"/>
              <a:buNone/>
            </a:pPr>
            <a:r>
              <a:t/>
            </a:r>
            <a:endParaRPr b="0" i="0" sz="6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"/>
              <a:buFont typeface="Noto Sans Symbols"/>
              <a:buNone/>
            </a:pPr>
            <a:r>
              <a:t/>
            </a:r>
            <a:endParaRPr b="0" i="0" sz="6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1"/>
          <p:cNvSpPr txBox="1"/>
          <p:nvPr>
            <p:ph idx="4294967295" type="body"/>
          </p:nvPr>
        </p:nvSpPr>
        <p:spPr>
          <a:xfrm>
            <a:off x="2479400" y="4258775"/>
            <a:ext cx="41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Fundamentos de diseño de software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7" name="Google Shape;147;p1"/>
          <p:cNvSpPr txBox="1"/>
          <p:nvPr/>
        </p:nvSpPr>
        <p:spPr>
          <a:xfrm>
            <a:off x="5884200" y="61742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Segundo semestre 20</a:t>
            </a:r>
            <a:r>
              <a:rPr lang="en-US" sz="10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>
            <p:ph idx="1" type="body"/>
          </p:nvPr>
        </p:nvSpPr>
        <p:spPr>
          <a:xfrm>
            <a:off x="457200" y="914400"/>
            <a:ext cx="64770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</a:pPr>
            <a:r>
              <a:rPr b="0" i="0" lang="en-US" sz="26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Siempre que se crean objetos a ser usados por humanos, hay un diseño inmerso</a:t>
            </a:r>
            <a:endParaRPr/>
          </a:p>
          <a:p>
            <a:pPr indent="-21082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</a:pPr>
            <a:r>
              <a:rPr b="0" i="0" lang="en-US" sz="26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Cuando las personas crean software – o cualquier producto – se toman decisiones y se construyen objetos que acarrean una intención de lo que esos objetos harán y cómo van a ser percibidos y usados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f88ff0e40_0_0"/>
          <p:cNvSpPr txBox="1"/>
          <p:nvPr>
            <p:ph type="title"/>
          </p:nvPr>
        </p:nvSpPr>
        <p:spPr>
          <a:xfrm>
            <a:off x="819150" y="1127467"/>
            <a:ext cx="7505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lang="en-US"/>
              <a:t>Actividad </a:t>
            </a:r>
            <a:endParaRPr/>
          </a:p>
        </p:txBody>
      </p:sp>
      <p:sp>
        <p:nvSpPr>
          <p:cNvPr id="233" name="Google Shape;233;g1ef88ff0e40_0_0"/>
          <p:cNvSpPr txBox="1"/>
          <p:nvPr>
            <p:ph idx="1" type="body"/>
          </p:nvPr>
        </p:nvSpPr>
        <p:spPr>
          <a:xfrm>
            <a:off x="819150" y="2654300"/>
            <a:ext cx="7505700" cy="3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433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●"/>
            </a:pPr>
            <a:r>
              <a:rPr lang="en-US" sz="23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 puente vs Una silla para paciente de un dentista</a:t>
            </a:r>
            <a:endParaRPr sz="23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3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300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433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●"/>
            </a:pPr>
            <a:r>
              <a:rPr lang="en-US" sz="23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 procesador de texto vs Un sistema de banco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34" name="Google Shape;234;g1ef88ff0e40_0_0"/>
          <p:cNvSpPr txBox="1"/>
          <p:nvPr>
            <p:ph idx="4294967295" type="subTitle"/>
          </p:nvPr>
        </p:nvSpPr>
        <p:spPr>
          <a:xfrm>
            <a:off x="819150" y="2067600"/>
            <a:ext cx="5859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3189"/>
              <a:buFont typeface="Calibri"/>
              <a:buNone/>
            </a:pPr>
            <a:r>
              <a:rPr b="0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grupos y pensar que consideraciones se tomarían al diseñar: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>
            <p:ph type="title"/>
          </p:nvPr>
        </p:nvSpPr>
        <p:spPr>
          <a:xfrm>
            <a:off x="609600" y="609600"/>
            <a:ext cx="6348412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El diseño es…</a:t>
            </a:r>
            <a:endParaRPr/>
          </a:p>
        </p:txBody>
      </p:sp>
      <p:sp>
        <p:nvSpPr>
          <p:cNvPr id="240" name="Google Shape;240;p11"/>
          <p:cNvSpPr txBox="1"/>
          <p:nvPr>
            <p:ph idx="1" type="body"/>
          </p:nvPr>
        </p:nvSpPr>
        <p:spPr>
          <a:xfrm>
            <a:off x="609600" y="1716225"/>
            <a:ext cx="87042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Concienzudo</a:t>
            </a:r>
            <a:r>
              <a:rPr b="0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– porque tiene que ver con intuición, Conocimiento tácito, instinto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Centrado en el interés humano</a:t>
            </a:r>
            <a:r>
              <a:rPr b="0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 diálogo con materiales </a:t>
            </a:r>
            <a:r>
              <a:rPr b="0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– El diseñador ‘escucha’ al diseño emergente mientras le da forma, </a:t>
            </a:r>
            <a:r>
              <a:rPr b="1" i="0" lang="en-US" sz="1800" u="none">
                <a:solidFill>
                  <a:srgbClr val="404040"/>
                </a:solidFill>
              </a:rPr>
              <a:t>es iterativo</a:t>
            </a:r>
            <a:endParaRPr b="1"/>
          </a:p>
          <a:p>
            <a:pPr indent="-342900" lvl="0" marL="3429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Creativo </a:t>
            </a:r>
            <a:r>
              <a:rPr b="0" i="0" lang="en-US" sz="18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– envuelve el descubrimiento de nuevas ideas o conceptos</a:t>
            </a:r>
            <a:endParaRPr/>
          </a:p>
          <a:p>
            <a:pPr indent="-251459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/>
          <p:nvPr>
            <p:ph type="title"/>
          </p:nvPr>
        </p:nvSpPr>
        <p:spPr>
          <a:xfrm>
            <a:off x="457200" y="457200"/>
            <a:ext cx="754380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Trebuchet MS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El diseño es…</a:t>
            </a:r>
            <a:endParaRPr/>
          </a:p>
        </p:txBody>
      </p:sp>
      <p:sp>
        <p:nvSpPr>
          <p:cNvPr id="246" name="Google Shape;246;p12"/>
          <p:cNvSpPr txBox="1"/>
          <p:nvPr>
            <p:ph idx="1" type="body"/>
          </p:nvPr>
        </p:nvSpPr>
        <p:spPr>
          <a:xfrm>
            <a:off x="457200" y="1295400"/>
            <a:ext cx="8229600" cy="163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</a:pPr>
            <a:r>
              <a:rPr b="1" i="0" lang="en-US" sz="26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Proceso social</a:t>
            </a:r>
            <a:r>
              <a:rPr b="0" i="0" lang="en-US" sz="26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 – Consideraciones de la gente que va a ‘habitar’ el software, el diseñador es facilitado o restringido por otras personas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▶"/>
            </a:pPr>
            <a:r>
              <a:rPr b="1" i="0" lang="en-US" sz="26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Contextual</a:t>
            </a:r>
            <a:endParaRPr/>
          </a:p>
          <a:p>
            <a:pPr indent="-21082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None/>
            </a:pPr>
            <a:r>
              <a:t/>
            </a:r>
            <a:endParaRPr b="1" i="0" sz="26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228600" y="3200400"/>
            <a:ext cx="4343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La tarea principal del diseñador es especificar la mejor </a:t>
            </a:r>
            <a:r>
              <a:rPr b="1" i="0" lang="en-US" sz="2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solución a un problema … </a:t>
            </a:r>
            <a:r>
              <a:rPr b="0" i="0" lang="en-US" sz="2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y producir una descripción de cómo se organizará dicha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4800600" y="4191000"/>
            <a:ext cx="381000" cy="762000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88E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5562600" y="4387850"/>
            <a:ext cx="21209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DISEÑO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5526350" y="3473400"/>
            <a:ext cx="2763300" cy="22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¿Cómo es la “mejor” solución?</a:t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>
            <p:ph type="title"/>
          </p:nvPr>
        </p:nvSpPr>
        <p:spPr>
          <a:xfrm>
            <a:off x="1343075" y="1563125"/>
            <a:ext cx="63483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b="0" i="0" lang="en-US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¿Cómo podemos diseñar, qué </a:t>
            </a:r>
            <a:r>
              <a:rPr lang="en-US"/>
              <a:t>herramientas</a:t>
            </a:r>
            <a:r>
              <a:rPr b="0" i="0" lang="en-US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tenemos/conocemos</a:t>
            </a:r>
            <a:r>
              <a:rPr b="0" i="0" lang="en-US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4ee9959b9_0_437"/>
          <p:cNvSpPr txBox="1"/>
          <p:nvPr>
            <p:ph type="title"/>
          </p:nvPr>
        </p:nvSpPr>
        <p:spPr>
          <a:xfrm>
            <a:off x="609600" y="654725"/>
            <a:ext cx="6347700" cy="15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Actividad para la casa</a:t>
            </a:r>
            <a:endParaRPr/>
          </a:p>
        </p:txBody>
      </p:sp>
      <p:sp>
        <p:nvSpPr>
          <p:cNvPr id="262" name="Google Shape;262;g1e4ee9959b9_0_437"/>
          <p:cNvSpPr txBox="1"/>
          <p:nvPr>
            <p:ph idx="1" type="body"/>
          </p:nvPr>
        </p:nvSpPr>
        <p:spPr>
          <a:xfrm>
            <a:off x="609600" y="2855325"/>
            <a:ext cx="63477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Elaborar un diagrama de flujo o de proceso de cómo sería un proceso de </a:t>
            </a:r>
            <a:r>
              <a:rPr b="1" lang="en-US"/>
              <a:t>diseño de software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/>
          <p:nvPr>
            <p:ph type="title"/>
          </p:nvPr>
        </p:nvSpPr>
        <p:spPr>
          <a:xfrm>
            <a:off x="609600" y="609600"/>
            <a:ext cx="6348412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Bibliografia</a:t>
            </a:r>
            <a:endParaRPr/>
          </a:p>
        </p:txBody>
      </p:sp>
      <p:sp>
        <p:nvSpPr>
          <p:cNvPr id="268" name="Google Shape;268;p17"/>
          <p:cNvSpPr txBox="1"/>
          <p:nvPr>
            <p:ph idx="1" type="body"/>
          </p:nvPr>
        </p:nvSpPr>
        <p:spPr>
          <a:xfrm>
            <a:off x="609600" y="1524000"/>
            <a:ext cx="6348412" cy="451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</a:pPr>
            <a:r>
              <a:rPr b="1" i="0" lang="en-US" sz="10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design to software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Terry Winograd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Addison-Wesley Professional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http://hci.stanford.edu/bds/</a:t>
            </a:r>
            <a:endParaRPr/>
          </a:p>
          <a:p>
            <a:pPr indent="-27686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40"/>
              <a:buFont typeface="Noto Sans Symbols"/>
              <a:buNone/>
            </a:pPr>
            <a:r>
              <a:t/>
            </a:r>
            <a:endParaRPr b="0" i="0" sz="13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</a:pPr>
            <a:r>
              <a:rPr b="1" i="0" lang="en-US" sz="10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Design Methodology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Hong Zhu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Butterworth-Heinemann</a:t>
            </a:r>
            <a:endParaRPr/>
          </a:p>
          <a:p>
            <a:pPr indent="-2921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r>
              <a:t/>
            </a:r>
            <a:endParaRPr b="0" i="0" sz="1000" u="none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</a:pPr>
            <a:r>
              <a:rPr b="1" i="0" lang="en-US" sz="10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Engineering Design: A systematic approach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Third edition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G. Pahl, W. Beitz, J. Feldhusen, K.H. Grote</a:t>
            </a:r>
            <a:endParaRPr/>
          </a:p>
          <a:p>
            <a:pPr indent="-29718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t/>
            </a:r>
            <a:endParaRPr b="1" i="0" sz="9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▶"/>
            </a:pPr>
            <a:r>
              <a:rPr b="1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Design</a:t>
            </a:r>
            <a:endParaRPr b="1" i="0" sz="9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2nd Edition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</a:pPr>
            <a:r>
              <a:rPr b="0" i="0" lang="en-US" sz="900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D. Budgen</a:t>
            </a:r>
            <a:endParaRPr b="0" i="0" sz="10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</a:pPr>
            <a:r>
              <a:t/>
            </a:r>
            <a:endParaRPr b="0" i="0" sz="1000" u="none">
              <a:solidFill>
                <a:srgbClr val="4040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4ee9959b9_0_408"/>
          <p:cNvSpPr txBox="1"/>
          <p:nvPr>
            <p:ph type="title"/>
          </p:nvPr>
        </p:nvSpPr>
        <p:spPr>
          <a:xfrm>
            <a:off x="819150" y="1127470"/>
            <a:ext cx="7505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4" name="Google Shape;154;g1e4ee9959b9_0_408"/>
          <p:cNvSpPr txBox="1"/>
          <p:nvPr>
            <p:ph idx="1" type="body"/>
          </p:nvPr>
        </p:nvSpPr>
        <p:spPr>
          <a:xfrm>
            <a:off x="819150" y="1871650"/>
            <a:ext cx="61386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Revisión de hoja de trabajo semana pasada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Puesta en común Análisis y diseño de sistemas 1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Introducción al diseño</a:t>
            </a:r>
            <a:endParaRPr sz="2200"/>
          </a:p>
        </p:txBody>
      </p:sp>
      <p:pic>
        <p:nvPicPr>
          <p:cNvPr id="155" name="Google Shape;155;g1e4ee9959b9_0_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7425" y="4431158"/>
            <a:ext cx="2559724" cy="191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4ee9959b9_0_4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5387" y="4431150"/>
            <a:ext cx="2559724" cy="19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4ee9959b9_0_417"/>
          <p:cNvSpPr txBox="1"/>
          <p:nvPr>
            <p:ph type="title"/>
          </p:nvPr>
        </p:nvSpPr>
        <p:spPr>
          <a:xfrm>
            <a:off x="1393929" y="1734861"/>
            <a:ext cx="6366900" cy="3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Introducción al curso 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Análisis y Diseño de Sistemas 2</a:t>
            </a:r>
            <a:endParaRPr/>
          </a:p>
        </p:txBody>
      </p:sp>
      <p:sp>
        <p:nvSpPr>
          <p:cNvPr id="163" name="Google Shape;163;g1e4ee9959b9_0_417"/>
          <p:cNvSpPr txBox="1"/>
          <p:nvPr/>
        </p:nvSpPr>
        <p:spPr>
          <a:xfrm>
            <a:off x="6136700" y="6036825"/>
            <a:ext cx="2619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*Programa de curso en la UEDI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"/>
          <p:cNvSpPr txBox="1"/>
          <p:nvPr>
            <p:ph type="title"/>
          </p:nvPr>
        </p:nvSpPr>
        <p:spPr>
          <a:xfrm>
            <a:off x="609600" y="609600"/>
            <a:ext cx="6348412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-U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Análisis y diseño </a:t>
            </a:r>
            <a:br>
              <a:rPr lang="en-U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US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 sistemas 1</a:t>
            </a:r>
            <a:endParaRPr/>
          </a:p>
        </p:txBody>
      </p:sp>
      <p:sp>
        <p:nvSpPr>
          <p:cNvPr id="169" name="Google Shape;169;p2"/>
          <p:cNvSpPr txBox="1"/>
          <p:nvPr>
            <p:ph idx="1" type="body"/>
          </p:nvPr>
        </p:nvSpPr>
        <p:spPr>
          <a:xfrm>
            <a:off x="609600" y="2160587"/>
            <a:ext cx="6348412" cy="388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Ingeniería del software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Métodos y metodologías de desarrollo del software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Metodologías ágiles y rígidas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Scrum, XP, Espiral, Ciclo de vida clásico…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Toma de requerimientos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uso (Especificaciones de casos de uso)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Historias de usuario (TDD)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Dercas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SRS (Software Requirements Specification)</a:t>
            </a:r>
            <a:endParaRPr/>
          </a:p>
        </p:txBody>
      </p:sp>
      <p:sp>
        <p:nvSpPr>
          <p:cNvPr id="170" name="Google Shape;170;p2"/>
          <p:cNvSpPr/>
          <p:nvPr/>
        </p:nvSpPr>
        <p:spPr>
          <a:xfrm>
            <a:off x="2773550" y="1120800"/>
            <a:ext cx="381000" cy="685800"/>
          </a:xfrm>
          <a:prstGeom prst="ellipse">
            <a:avLst/>
          </a:prstGeom>
          <a:noFill/>
          <a:ln cap="rnd" cmpd="sng" w="19050">
            <a:solidFill>
              <a:srgbClr val="C42F1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>
            <p:ph type="title"/>
          </p:nvPr>
        </p:nvSpPr>
        <p:spPr>
          <a:xfrm>
            <a:off x="2438400" y="2244725"/>
            <a:ext cx="1600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Análisis</a:t>
            </a:r>
            <a:endParaRPr/>
          </a:p>
        </p:txBody>
      </p:sp>
      <p:sp>
        <p:nvSpPr>
          <p:cNvPr id="176" name="Google Shape;176;p3"/>
          <p:cNvSpPr txBox="1"/>
          <p:nvPr>
            <p:ph idx="1" type="body"/>
          </p:nvPr>
        </p:nvSpPr>
        <p:spPr>
          <a:xfrm>
            <a:off x="533400" y="3048000"/>
            <a:ext cx="8229600" cy="117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meta es mostrar QUÉ se realizará y CÓMO se realizará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4319925" y="3807800"/>
            <a:ext cx="213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Trebuchet MS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y diseño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/>
        </p:nvSpPr>
        <p:spPr>
          <a:xfrm>
            <a:off x="2590800" y="4764087"/>
            <a:ext cx="350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Trebuchet MS"/>
              <a:buNone/>
            </a:pPr>
            <a:r>
              <a:rPr b="0" i="0" lang="en-US" sz="3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 sistemas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3"/>
          <p:cNvCxnSpPr/>
          <p:nvPr/>
        </p:nvCxnSpPr>
        <p:spPr>
          <a:xfrm>
            <a:off x="3200400" y="2743200"/>
            <a:ext cx="0" cy="3048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0" name="Google Shape;180;p3"/>
          <p:cNvCxnSpPr/>
          <p:nvPr/>
        </p:nvCxnSpPr>
        <p:spPr>
          <a:xfrm>
            <a:off x="5381625" y="3411363"/>
            <a:ext cx="10200" cy="4512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1" name="Google Shape;181;p3"/>
          <p:cNvSpPr txBox="1"/>
          <p:nvPr/>
        </p:nvSpPr>
        <p:spPr>
          <a:xfrm>
            <a:off x="4038600" y="2244725"/>
            <a:ext cx="369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Tomar un todo y dividirlo en partes para entenderlo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3"/>
          <p:cNvCxnSpPr>
            <a:stCxn id="181" idx="0"/>
          </p:cNvCxnSpPr>
          <p:nvPr/>
        </p:nvCxnSpPr>
        <p:spPr>
          <a:xfrm flipH="1" rot="10800000">
            <a:off x="5887800" y="1481525"/>
            <a:ext cx="17100" cy="7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3"/>
          <p:cNvSpPr txBox="1"/>
          <p:nvPr/>
        </p:nvSpPr>
        <p:spPr>
          <a:xfrm>
            <a:off x="4319925" y="155400"/>
            <a:ext cx="34170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Entrevistas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Cuestionarios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Talleres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Historias de usuario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6829775" y="4727025"/>
            <a:ext cx="352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4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p3"/>
          <p:cNvCxnSpPr>
            <a:stCxn id="177" idx="2"/>
            <a:endCxn id="184" idx="1"/>
          </p:cNvCxnSpPr>
          <p:nvPr/>
        </p:nvCxnSpPr>
        <p:spPr>
          <a:xfrm>
            <a:off x="5386725" y="4417400"/>
            <a:ext cx="144300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ar" id="190" name="Google Shape;1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14325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" id="191" name="Google Shape;1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238125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rplane" id="192" name="Google Shape;19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125" y="2057400"/>
            <a:ext cx="2809875" cy="1065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r airplane" id="193" name="Google Shape;19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1875" y="1939925"/>
            <a:ext cx="3476625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shoes" id="194" name="Google Shape;194;p5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9550" y="3289300"/>
            <a:ext cx="2459700" cy="12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8">
            <a:alphaModFix/>
          </a:blip>
          <a:srcRect b="22960" l="0" r="0" t="33445"/>
          <a:stretch/>
        </p:blipFill>
        <p:spPr>
          <a:xfrm>
            <a:off x="3342563" y="4960075"/>
            <a:ext cx="2639050" cy="14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9">
            <a:alphaModFix/>
          </a:blip>
          <a:srcRect b="17079" l="0" r="0" t="13321"/>
          <a:stretch/>
        </p:blipFill>
        <p:spPr>
          <a:xfrm>
            <a:off x="513275" y="4813300"/>
            <a:ext cx="2119248" cy="15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0">
            <a:alphaModFix/>
          </a:blip>
          <a:srcRect b="20114" l="0" r="0" t="20393"/>
          <a:stretch/>
        </p:blipFill>
        <p:spPr>
          <a:xfrm>
            <a:off x="5162500" y="3289299"/>
            <a:ext cx="2209500" cy="131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5600" y="4739150"/>
            <a:ext cx="1790701" cy="187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523875" y="381000"/>
            <a:ext cx="1524000" cy="114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3E5BD"/>
              </a:gs>
              <a:gs pos="88000">
                <a:srgbClr val="A0C960"/>
              </a:gs>
              <a:gs pos="100000">
                <a:srgbClr val="A0C960"/>
              </a:gs>
            </a:gsLst>
            <a:lin ang="5400000" scaled="0"/>
          </a:gradFill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Ya sabemos QUE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5486400" y="2362200"/>
            <a:ext cx="1524000" cy="106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3E5BD"/>
              </a:gs>
              <a:gs pos="88000">
                <a:srgbClr val="A0C960"/>
              </a:gs>
              <a:gs pos="100000">
                <a:srgbClr val="A0C960"/>
              </a:gs>
            </a:gsLst>
            <a:lin ang="5400000" scaled="0"/>
          </a:gradFill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 construimos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idea" id="206" name="Google Shape;206;p6"/>
          <p:cNvPicPr preferRelativeResize="0"/>
          <p:nvPr/>
        </p:nvPicPr>
        <p:blipFill rotWithShape="1">
          <a:blip r:embed="rId3">
            <a:alphaModFix/>
          </a:blip>
          <a:srcRect b="0" l="32000" r="14665" t="0"/>
          <a:stretch/>
        </p:blipFill>
        <p:spPr>
          <a:xfrm>
            <a:off x="576262" y="1524000"/>
            <a:ext cx="1143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ilding blocks" id="207" name="Google Shape;2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3667125"/>
            <a:ext cx="2667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>
            <a:off x="3200400" y="1371600"/>
            <a:ext cx="1447800" cy="12192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688E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DISEÑO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6"/>
          <p:cNvCxnSpPr/>
          <p:nvPr/>
        </p:nvCxnSpPr>
        <p:spPr>
          <a:xfrm>
            <a:off x="2047875" y="685800"/>
            <a:ext cx="1365250" cy="8636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0" name="Google Shape;210;p6"/>
          <p:cNvCxnSpPr/>
          <p:nvPr/>
        </p:nvCxnSpPr>
        <p:spPr>
          <a:xfrm>
            <a:off x="4572000" y="2286000"/>
            <a:ext cx="914400" cy="6096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819150" y="1127467"/>
            <a:ext cx="7505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lang="en-US"/>
              <a:t>Actividad </a:t>
            </a:r>
            <a:endParaRPr/>
          </a:p>
        </p:txBody>
      </p:sp>
      <p:sp>
        <p:nvSpPr>
          <p:cNvPr id="216" name="Google Shape;216;p7"/>
          <p:cNvSpPr txBox="1"/>
          <p:nvPr>
            <p:ph idx="1" type="body"/>
          </p:nvPr>
        </p:nvSpPr>
        <p:spPr>
          <a:xfrm>
            <a:off x="819150" y="2654300"/>
            <a:ext cx="7505700" cy="326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lang="en-US" sz="2100"/>
              <a:t>¿Qué es el diseño?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1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lang="en-US" sz="2100"/>
              <a:t>¿Qué es diseñar?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1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lang="en-US" sz="2100"/>
              <a:t>¿Qué herramientas conozco para diseñar?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1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Char char="●"/>
            </a:pPr>
            <a:r>
              <a:rPr lang="en-US" sz="2100"/>
              <a:t>¿Podemos construir sin diseñar?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17" name="Google Shape;217;p7"/>
          <p:cNvSpPr txBox="1"/>
          <p:nvPr>
            <p:ph idx="4294967295" type="subTitle"/>
          </p:nvPr>
        </p:nvSpPr>
        <p:spPr>
          <a:xfrm>
            <a:off x="819150" y="2067600"/>
            <a:ext cx="5859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300"/>
              <a:buFont typeface="Calibri"/>
              <a:buNone/>
            </a:pPr>
            <a:r>
              <a:rPr b="1" i="0" lang="en-US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Discutir en grupos y contestar</a:t>
            </a:r>
            <a:endParaRPr b="1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video is about doors. Joe Posner investigates, with some help from 99% invisible, a wonderful podcast. Check them out here:  http://www.99pi.org&#10;&#10;Subscribe to our channel here: http://goo.gl/0bsAjO&#10;&#10;There's a door on the 10th floor in the Vox Media office I hate so much. You probably know one of these too.  But it's not our fault.&#10;&#10;And luckily, Roman Mars of 99% Invisible magically arrived in my cellphone to send me on a cross-country journey to find out the incredible surprises behind this common complaint: &#10;&#10;Don Norman started complaining about doors over 25 years ago. Doors shouldn't need instructions – the shape of them can guide you through just fine.  So why do so many doors need instruction manuals right on the side of them?  &#10;&#10;When most people complain about something, nothing happens. Don Norman is not most people – he's a psychologist and cognitive scientist.  Don Norman thought about, and wrote about his complaints so incredibly thoroughly that he changed the world.  99% Invisible's Roman Mars helps tell the story. &#10;&#10;Vox.com is a news website that helps you cut through the noise and understand what's really driving the events in the headlines. Check out http://www.vox.com to get up to speed on everything from Kurdistan to the Kim Kardashian app. &#10;&#10;99% Invisible is a member of http://Radiotopia.fm&#10;&#10;Check out our full video catalog: http://goo.gl/IZONyE&#10;Follow Vox on Twitter: http://goo.gl/XFrZ5H&#10;Or on Facebook: http://goo.gl/U2g06o" id="222" name="Google Shape;222;p8" title="It's not you. Bad doors are everywhere.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50" y="1023612"/>
            <a:ext cx="8552500" cy="48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